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80276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8952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4536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06629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65380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64621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2739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08968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4480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84398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106517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F612516C-8408-8843-A197-C4BCA9C028EB}" type="datetimeFigureOut">
              <a:rPr lang="en-US" smtClean="0">
                <a:solidFill>
                  <a:prstClr val="white">
                    <a:tint val="75000"/>
                  </a:prstClr>
                </a:solidFill>
              </a:rPr>
              <a:pPr defTabSz="457200"/>
              <a:t>9/19/2024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583E45B-A983-E143-BD44-A6BDC7DECCBC}" type="slidenum">
              <a:rPr lang="en-US" smtClean="0">
                <a:solidFill>
                  <a:prstClr val="white">
                    <a:tint val="75000"/>
                  </a:prstClr>
                </a:solidFill>
              </a:rPr>
              <a:pPr defTabSz="457200"/>
              <a:t>‹#›</a:t>
            </a:fld>
            <a:endParaRPr lang="en-US">
              <a:solidFill>
                <a:prstClr val="white">
                  <a:tint val="75000"/>
                </a:prstClr>
              </a:solidFill>
            </a:endParaRPr>
          </a:p>
        </p:txBody>
      </p:sp>
    </p:spTree>
    <p:extLst>
      <p:ext uri="{BB962C8B-B14F-4D97-AF65-F5344CB8AC3E}">
        <p14:creationId xmlns:p14="http://schemas.microsoft.com/office/powerpoint/2010/main" val="1742600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cribbr.com/category/plagiarism/" TargetMode="External"/><Relationship Id="rId2" Type="http://schemas.openxmlformats.org/officeDocument/2006/relationships/hyperlink" Target="https://www.scribbr.com/category/citing-sources/" TargetMode="External"/><Relationship Id="rId1" Type="http://schemas.openxmlformats.org/officeDocument/2006/relationships/slideLayout" Target="../slideLayouts/slideLayout2.xml"/><Relationship Id="rId4" Type="http://schemas.openxmlformats.org/officeDocument/2006/relationships/hyperlink" Target="https://www.scribbr.com/chicago-style/annotated-bibliograph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ribbr.com/methodology/qualitative-quantitative-research/" TargetMode="External"/><Relationship Id="rId2" Type="http://schemas.openxmlformats.org/officeDocument/2006/relationships/hyperlink" Target="https://www.scribbr.com/category/methodolog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scribbr.com/dissertation/theoretical-framewor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cribbr.com/academic-essay/introduction/" TargetMode="External"/><Relationship Id="rId2" Type="http://schemas.openxmlformats.org/officeDocument/2006/relationships/hyperlink" Target="https://www.scribbr.com/category/academic-writing/" TargetMode="External"/><Relationship Id="rId1" Type="http://schemas.openxmlformats.org/officeDocument/2006/relationships/slideLayout" Target="../slideLayouts/slideLayout2.xml"/><Relationship Id="rId4" Type="http://schemas.openxmlformats.org/officeDocument/2006/relationships/hyperlink" Target="https://www.scribbr.com/academic-essay/conclusi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scribbr.com/citing-sources/how-to-paraphrase/" TargetMode="External"/><Relationship Id="rId2" Type="http://schemas.openxmlformats.org/officeDocument/2006/relationships/hyperlink" Target="https://www.scribbr.com/apa-style/apa-headings/" TargetMode="External"/><Relationship Id="rId1" Type="http://schemas.openxmlformats.org/officeDocument/2006/relationships/slideLayout" Target="../slideLayouts/slideLayout2.xml"/><Relationship Id="rId5" Type="http://schemas.openxmlformats.org/officeDocument/2006/relationships/hyperlink" Target="https://www.scribbr.com/research-paper/topic-sentences/" TargetMode="External"/><Relationship Id="rId4" Type="http://schemas.openxmlformats.org/officeDocument/2006/relationships/hyperlink" Target="https://www.scribbr.com/academic-writing/transition-word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11 </a:t>
            </a:r>
            <a:endParaRPr lang="ru-RU" dirty="0"/>
          </a:p>
        </p:txBody>
      </p:sp>
      <p:sp>
        <p:nvSpPr>
          <p:cNvPr id="3" name="Подзаголовок 2"/>
          <p:cNvSpPr>
            <a:spLocks noGrp="1"/>
          </p:cNvSpPr>
          <p:nvPr>
            <p:ph type="subTitle" idx="1"/>
          </p:nvPr>
        </p:nvSpPr>
        <p:spPr/>
        <p:txBody>
          <a:bodyPr/>
          <a:lstStyle/>
          <a:p>
            <a:r>
              <a:rPr lang="en-US" dirty="0"/>
              <a:t>How to write a literature review</a:t>
            </a:r>
          </a:p>
          <a:p>
            <a:r>
              <a:rPr lang="en-US" dirty="0"/>
              <a:t>https://www.scribbr.com/dissertation/literature-review/</a:t>
            </a:r>
            <a:endParaRPr lang="ru-RU" dirty="0"/>
          </a:p>
        </p:txBody>
      </p:sp>
    </p:spTree>
    <p:extLst>
      <p:ext uri="{BB962C8B-B14F-4D97-AF65-F5344CB8AC3E}">
        <p14:creationId xmlns:p14="http://schemas.microsoft.com/office/powerpoint/2010/main" val="239749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2: Evaluate and select sources</a:t>
            </a:r>
            <a:br>
              <a:rPr lang="en-US" b="1"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For each publication, ask yourself:</a:t>
            </a:r>
          </a:p>
          <a:p>
            <a:r>
              <a:rPr lang="en-US" dirty="0"/>
              <a:t>What question or problem is the author addressing?</a:t>
            </a:r>
          </a:p>
          <a:p>
            <a:r>
              <a:rPr lang="en-US" dirty="0"/>
              <a:t>What are the key concepts and how are they defined?</a:t>
            </a:r>
          </a:p>
          <a:p>
            <a:r>
              <a:rPr lang="en-US" dirty="0"/>
              <a:t>What are the key theories, models and methods? Does the research use established frameworks or take an innovative approach?</a:t>
            </a:r>
          </a:p>
          <a:p>
            <a:r>
              <a:rPr lang="en-US" dirty="0"/>
              <a:t>What are the results and conclusions of the study?</a:t>
            </a:r>
          </a:p>
          <a:p>
            <a:r>
              <a:rPr lang="en-US" dirty="0"/>
              <a:t>How does the publication relate to other literature in the field? Does it confirm, add to, or challenge established knowledge?</a:t>
            </a:r>
          </a:p>
          <a:p>
            <a:r>
              <a:rPr lang="en-US" dirty="0"/>
              <a:t>How does the publication contribute to your understanding of the topic? What are its key insights and arguments?</a:t>
            </a:r>
          </a:p>
          <a:p>
            <a:r>
              <a:rPr lang="en-US" dirty="0"/>
              <a:t>What are the strengths and weaknesses of the research?</a:t>
            </a:r>
          </a:p>
          <a:p>
            <a:endParaRPr lang="ru-RU" dirty="0"/>
          </a:p>
        </p:txBody>
      </p:sp>
    </p:spTree>
    <p:extLst>
      <p:ext uri="{BB962C8B-B14F-4D97-AF65-F5344CB8AC3E}">
        <p14:creationId xmlns:p14="http://schemas.microsoft.com/office/powerpoint/2010/main" val="1567830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Take notes and cite your sources</a:t>
            </a:r>
            <a:br>
              <a:rPr lang="en-US" b="1"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As you read, you should also begin the writing process. Take notes that you can later incorporate into the text of your literature review.</a:t>
            </a:r>
          </a:p>
          <a:p>
            <a:pPr marL="0" indent="0">
              <a:buNone/>
            </a:pPr>
            <a:r>
              <a:rPr lang="en-US" dirty="0"/>
              <a:t>It is important to keep track of your sources with </a:t>
            </a:r>
            <a:r>
              <a:rPr lang="en-US" dirty="0">
                <a:hlinkClick r:id="rId2"/>
              </a:rPr>
              <a:t>citations</a:t>
            </a:r>
            <a:r>
              <a:rPr lang="en-US" dirty="0"/>
              <a:t> to </a:t>
            </a:r>
            <a:r>
              <a:rPr lang="en-US" dirty="0">
                <a:hlinkClick r:id="rId3"/>
              </a:rPr>
              <a:t>avoid plagiarism</a:t>
            </a:r>
            <a:r>
              <a:rPr lang="en-US" dirty="0"/>
              <a:t>. It can be helpful to make an </a:t>
            </a:r>
            <a:r>
              <a:rPr lang="en-US" dirty="0">
                <a:hlinkClick r:id="rId4"/>
              </a:rPr>
              <a:t>annotated bibliography</a:t>
            </a:r>
            <a:r>
              <a:rPr lang="en-US" dirty="0"/>
              <a:t>, where you compile full citation information and write a paragraph of summary and analysis for each source. This helps you remember what you read and saves time later in the process.</a:t>
            </a:r>
          </a:p>
          <a:p>
            <a:endParaRPr lang="ru-RU" dirty="0"/>
          </a:p>
        </p:txBody>
      </p:sp>
    </p:spTree>
    <p:extLst>
      <p:ext uri="{BB962C8B-B14F-4D97-AF65-F5344CB8AC3E}">
        <p14:creationId xmlns:p14="http://schemas.microsoft.com/office/powerpoint/2010/main" val="1047987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a:t>Step 3: Identify themes, debates, and gaps</a:t>
            </a:r>
            <a:br>
              <a:rPr lang="en-US" sz="2800" b="1" dirty="0"/>
            </a:br>
            <a:endParaRPr lang="ru-RU" sz="2800" dirty="0"/>
          </a:p>
        </p:txBody>
      </p:sp>
      <p:sp>
        <p:nvSpPr>
          <p:cNvPr id="3" name="Объект 2"/>
          <p:cNvSpPr>
            <a:spLocks noGrp="1"/>
          </p:cNvSpPr>
          <p:nvPr>
            <p:ph idx="1"/>
          </p:nvPr>
        </p:nvSpPr>
        <p:spPr/>
        <p:txBody>
          <a:bodyPr>
            <a:normAutofit fontScale="70000" lnSpcReduction="20000"/>
          </a:bodyPr>
          <a:lstStyle/>
          <a:p>
            <a:pPr marL="0" indent="0">
              <a:buNone/>
            </a:pPr>
            <a:r>
              <a:rPr lang="en-US" dirty="0"/>
              <a:t>To begin organizing your literature review’s argument and structure, you need to understand the connections and relationships between the sources you’ve read. Based on your reading and notes, you can look for:</a:t>
            </a:r>
          </a:p>
          <a:p>
            <a:r>
              <a:rPr lang="en-US" b="1" dirty="0"/>
              <a:t>Trends and patterns (in theory, method or results):</a:t>
            </a:r>
            <a:r>
              <a:rPr lang="en-US" dirty="0"/>
              <a:t> do certain approaches become more or less popular over time?</a:t>
            </a:r>
          </a:p>
          <a:p>
            <a:r>
              <a:rPr lang="en-US" b="1" dirty="0"/>
              <a:t>Themes:</a:t>
            </a:r>
            <a:r>
              <a:rPr lang="en-US" dirty="0"/>
              <a:t> what questions or concepts recur across the literature?</a:t>
            </a:r>
          </a:p>
          <a:p>
            <a:r>
              <a:rPr lang="en-US" b="1" dirty="0"/>
              <a:t>Debates, conflicts and contradictions:</a:t>
            </a:r>
            <a:r>
              <a:rPr lang="en-US" dirty="0"/>
              <a:t> where do sources disagree?</a:t>
            </a:r>
          </a:p>
          <a:p>
            <a:r>
              <a:rPr lang="en-US" b="1" dirty="0"/>
              <a:t>Pivotal publications:</a:t>
            </a:r>
            <a:r>
              <a:rPr lang="en-US" dirty="0"/>
              <a:t> are there any influential theories or studies that changed the direction of the field?</a:t>
            </a:r>
          </a:p>
          <a:p>
            <a:r>
              <a:rPr lang="en-US" b="1" dirty="0"/>
              <a:t>Gaps:</a:t>
            </a:r>
            <a:r>
              <a:rPr lang="en-US" dirty="0"/>
              <a:t> what is missing from the literature? Are there weaknesses that need to be addressed?</a:t>
            </a:r>
          </a:p>
          <a:p>
            <a:pPr marL="0" indent="0">
              <a:buNone/>
            </a:pPr>
            <a:r>
              <a:rPr lang="en-US" dirty="0"/>
              <a:t>This step will help you work out the structure of your literature review and (if applicable) show how your own research will contribute to existing knowledge.</a:t>
            </a:r>
            <a:endParaRPr lang="ru-RU" dirty="0"/>
          </a:p>
        </p:txBody>
      </p:sp>
    </p:spTree>
    <p:extLst>
      <p:ext uri="{BB962C8B-B14F-4D97-AF65-F5344CB8AC3E}">
        <p14:creationId xmlns:p14="http://schemas.microsoft.com/office/powerpoint/2010/main" val="784005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Example of trends and gaps</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In reviewing the literature on social media and body image, you note that:</a:t>
            </a:r>
          </a:p>
          <a:p>
            <a:r>
              <a:rPr lang="en-US" dirty="0"/>
              <a:t>Most research has focused on young women.</a:t>
            </a:r>
          </a:p>
          <a:p>
            <a:r>
              <a:rPr lang="en-US" dirty="0"/>
              <a:t>There is an increasing interest in the visual aspects of social media.</a:t>
            </a:r>
          </a:p>
          <a:p>
            <a:r>
              <a:rPr lang="en-US" dirty="0"/>
              <a:t>But there is still a lack of robust research on highly visual platforms like Instagram and Snapchat – this is a gap that you could address in your own research.</a:t>
            </a:r>
          </a:p>
          <a:p>
            <a:endParaRPr lang="ru-RU" dirty="0"/>
          </a:p>
        </p:txBody>
      </p:sp>
    </p:spTree>
    <p:extLst>
      <p:ext uri="{BB962C8B-B14F-4D97-AF65-F5344CB8AC3E}">
        <p14:creationId xmlns:p14="http://schemas.microsoft.com/office/powerpoint/2010/main" val="3733854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4: Outline your literature review’s structure</a:t>
            </a:r>
            <a:br>
              <a:rPr lang="en-US" b="1" dirty="0"/>
            </a:br>
            <a:endParaRPr lang="ru-RU" dirty="0"/>
          </a:p>
        </p:txBody>
      </p:sp>
      <p:sp>
        <p:nvSpPr>
          <p:cNvPr id="3" name="Объект 2"/>
          <p:cNvSpPr>
            <a:spLocks noGrp="1"/>
          </p:cNvSpPr>
          <p:nvPr>
            <p:ph idx="1"/>
          </p:nvPr>
        </p:nvSpPr>
        <p:spPr/>
        <p:txBody>
          <a:bodyPr>
            <a:normAutofit fontScale="70000" lnSpcReduction="20000"/>
          </a:bodyPr>
          <a:lstStyle/>
          <a:p>
            <a:r>
              <a:rPr lang="en-US" dirty="0"/>
              <a:t>There are various approaches to organizing the body of a literature review. You should have a rough idea of your strategy before you start writing.</a:t>
            </a:r>
          </a:p>
          <a:p>
            <a:r>
              <a:rPr lang="en-US" dirty="0"/>
              <a:t>Depending on the length of your literature review, you can combine several of these strategies (for example, your overall structure might be thematic, but each theme is discussed chronologically).</a:t>
            </a:r>
          </a:p>
          <a:p>
            <a:r>
              <a:rPr lang="en-US" b="1" dirty="0"/>
              <a:t>Chronological</a:t>
            </a:r>
          </a:p>
          <a:p>
            <a:r>
              <a:rPr lang="en-US" dirty="0"/>
              <a:t>The simplest approach is to trace the development of the topic over time. However, if you choose this strategy, be careful to avoid simply listing and summarizing sources in order.</a:t>
            </a:r>
          </a:p>
          <a:p>
            <a:r>
              <a:rPr lang="en-US" dirty="0"/>
              <a:t>Try to analyze patterns, turning points and key debates that have shaped the direction of the field. Give your interpretation of how and why certain developments occurred.</a:t>
            </a:r>
          </a:p>
          <a:p>
            <a:endParaRPr lang="ru-RU" dirty="0"/>
          </a:p>
        </p:txBody>
      </p:sp>
    </p:spTree>
    <p:extLst>
      <p:ext uri="{BB962C8B-B14F-4D97-AF65-F5344CB8AC3E}">
        <p14:creationId xmlns:p14="http://schemas.microsoft.com/office/powerpoint/2010/main" val="503902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Thematic</a:t>
            </a:r>
            <a:br>
              <a:rPr lang="en-US" b="1" dirty="0"/>
            </a:br>
            <a:endParaRPr lang="ru-RU" dirty="0"/>
          </a:p>
        </p:txBody>
      </p:sp>
      <p:sp>
        <p:nvSpPr>
          <p:cNvPr id="3" name="Объект 2"/>
          <p:cNvSpPr>
            <a:spLocks noGrp="1"/>
          </p:cNvSpPr>
          <p:nvPr>
            <p:ph idx="1"/>
          </p:nvPr>
        </p:nvSpPr>
        <p:spPr/>
        <p:txBody>
          <a:bodyPr>
            <a:normAutofit lnSpcReduction="10000"/>
          </a:bodyPr>
          <a:lstStyle/>
          <a:p>
            <a:r>
              <a:rPr lang="en-US" dirty="0"/>
              <a:t>If you have found some recurring central themes, you can organize your literature review into subsections that address different aspects of the topic.</a:t>
            </a:r>
          </a:p>
          <a:p>
            <a:r>
              <a:rPr lang="en-US" dirty="0"/>
              <a:t>For example, if you are reviewing literature about inequalities in migrant health outcomes, key themes might include healthcare policy, language barriers, cultural attitudes, legal status, and economic access.</a:t>
            </a:r>
          </a:p>
          <a:p>
            <a:endParaRPr lang="ru-RU" dirty="0"/>
          </a:p>
        </p:txBody>
      </p:sp>
    </p:spTree>
    <p:extLst>
      <p:ext uri="{BB962C8B-B14F-4D97-AF65-F5344CB8AC3E}">
        <p14:creationId xmlns:p14="http://schemas.microsoft.com/office/powerpoint/2010/main" val="70537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Methodological</a:t>
            </a:r>
            <a:br>
              <a:rPr lang="en-US" b="1" dirty="0"/>
            </a:br>
            <a:endParaRPr lang="ru-RU" dirty="0"/>
          </a:p>
        </p:txBody>
      </p:sp>
      <p:sp>
        <p:nvSpPr>
          <p:cNvPr id="3" name="Объект 2"/>
          <p:cNvSpPr>
            <a:spLocks noGrp="1"/>
          </p:cNvSpPr>
          <p:nvPr>
            <p:ph idx="1"/>
          </p:nvPr>
        </p:nvSpPr>
        <p:spPr/>
        <p:txBody>
          <a:bodyPr>
            <a:normAutofit fontScale="92500" lnSpcReduction="20000"/>
          </a:bodyPr>
          <a:lstStyle/>
          <a:p>
            <a:r>
              <a:rPr lang="en-US" dirty="0"/>
              <a:t>If you draw your sources from different disciplines or fields that use a variety of </a:t>
            </a:r>
            <a:r>
              <a:rPr lang="en-US" dirty="0">
                <a:hlinkClick r:id="rId2"/>
              </a:rPr>
              <a:t>research methods</a:t>
            </a:r>
            <a:r>
              <a:rPr lang="en-US" dirty="0"/>
              <a:t>, you might want to compare the results and conclusions that emerge from different approaches. For example:</a:t>
            </a:r>
          </a:p>
          <a:p>
            <a:r>
              <a:rPr lang="en-US" dirty="0"/>
              <a:t>Look at what results have emerged in</a:t>
            </a:r>
            <a:r>
              <a:rPr lang="en-US" dirty="0">
                <a:hlinkClick r:id="rId3"/>
              </a:rPr>
              <a:t> qualitative versus quantitative research</a:t>
            </a:r>
            <a:endParaRPr lang="en-US" dirty="0"/>
          </a:p>
          <a:p>
            <a:r>
              <a:rPr lang="en-US" dirty="0"/>
              <a:t>Discuss how the topic has been approached by empirical versus theoretical scholarship</a:t>
            </a:r>
          </a:p>
          <a:p>
            <a:r>
              <a:rPr lang="en-US" dirty="0"/>
              <a:t>Divide the literature into sociological, historical, and cultural sources</a:t>
            </a:r>
          </a:p>
          <a:p>
            <a:endParaRPr lang="ru-RU" dirty="0"/>
          </a:p>
        </p:txBody>
      </p:sp>
    </p:spTree>
    <p:extLst>
      <p:ext uri="{BB962C8B-B14F-4D97-AF65-F5344CB8AC3E}">
        <p14:creationId xmlns:p14="http://schemas.microsoft.com/office/powerpoint/2010/main" val="677821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Theoretical</a:t>
            </a:r>
            <a:br>
              <a:rPr lang="en-US" b="1" dirty="0"/>
            </a:br>
            <a:endParaRPr lang="ru-RU" dirty="0"/>
          </a:p>
        </p:txBody>
      </p:sp>
      <p:sp>
        <p:nvSpPr>
          <p:cNvPr id="3" name="Объект 2"/>
          <p:cNvSpPr>
            <a:spLocks noGrp="1"/>
          </p:cNvSpPr>
          <p:nvPr>
            <p:ph idx="1"/>
          </p:nvPr>
        </p:nvSpPr>
        <p:spPr/>
        <p:txBody>
          <a:bodyPr>
            <a:normAutofit/>
          </a:bodyPr>
          <a:lstStyle/>
          <a:p>
            <a:r>
              <a:rPr lang="en-US" dirty="0"/>
              <a:t>A literature review is often the foundation for a </a:t>
            </a:r>
            <a:r>
              <a:rPr lang="en-US" dirty="0">
                <a:hlinkClick r:id="rId2"/>
              </a:rPr>
              <a:t>theoretical framework</a:t>
            </a:r>
            <a:r>
              <a:rPr lang="en-US" dirty="0"/>
              <a:t>. You can use it to discuss various theories, models, and definitions of key concepts.</a:t>
            </a:r>
          </a:p>
          <a:p>
            <a:r>
              <a:rPr lang="en-US" dirty="0"/>
              <a:t>You might argue for the relevance of a specific theoretical approach, or combine various theoretical concepts to create a framework for your research.</a:t>
            </a:r>
          </a:p>
          <a:p>
            <a:endParaRPr lang="ru-RU" dirty="0"/>
          </a:p>
        </p:txBody>
      </p:sp>
    </p:spTree>
    <p:extLst>
      <p:ext uri="{BB962C8B-B14F-4D97-AF65-F5344CB8AC3E}">
        <p14:creationId xmlns:p14="http://schemas.microsoft.com/office/powerpoint/2010/main" val="1283705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5: Write your literature review</a:t>
            </a:r>
            <a:br>
              <a:rPr lang="en-US" b="1" dirty="0"/>
            </a:br>
            <a:endParaRPr lang="ru-RU" dirty="0"/>
          </a:p>
        </p:txBody>
      </p:sp>
      <p:sp>
        <p:nvSpPr>
          <p:cNvPr id="3" name="Объект 2"/>
          <p:cNvSpPr>
            <a:spLocks noGrp="1"/>
          </p:cNvSpPr>
          <p:nvPr>
            <p:ph idx="1"/>
          </p:nvPr>
        </p:nvSpPr>
        <p:spPr/>
        <p:txBody>
          <a:bodyPr/>
          <a:lstStyle/>
          <a:p>
            <a:r>
              <a:rPr lang="en-US" dirty="0"/>
              <a:t>Like any other </a:t>
            </a:r>
            <a:r>
              <a:rPr lang="en-US" dirty="0">
                <a:hlinkClick r:id="rId2"/>
              </a:rPr>
              <a:t>academic text</a:t>
            </a:r>
            <a:r>
              <a:rPr lang="en-US" dirty="0"/>
              <a:t>, your literature review should have an </a:t>
            </a:r>
            <a:r>
              <a:rPr lang="en-US" dirty="0">
                <a:hlinkClick r:id="rId3"/>
              </a:rPr>
              <a:t>introduction</a:t>
            </a:r>
            <a:r>
              <a:rPr lang="en-US" dirty="0"/>
              <a:t>, a main body, and a </a:t>
            </a:r>
            <a:r>
              <a:rPr lang="en-US" dirty="0">
                <a:hlinkClick r:id="rId4"/>
              </a:rPr>
              <a:t>conclusion</a:t>
            </a:r>
            <a:r>
              <a:rPr lang="en-US" dirty="0"/>
              <a:t>. What you include in each depends on the objective of your literature review.</a:t>
            </a:r>
            <a:endParaRPr lang="ru-RU" dirty="0"/>
          </a:p>
        </p:txBody>
      </p:sp>
    </p:spTree>
    <p:extLst>
      <p:ext uri="{BB962C8B-B14F-4D97-AF65-F5344CB8AC3E}">
        <p14:creationId xmlns:p14="http://schemas.microsoft.com/office/powerpoint/2010/main" val="2430498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Introduction</a:t>
            </a:r>
            <a:br>
              <a:rPr lang="en-US" b="1" dirty="0"/>
            </a:br>
            <a:endParaRPr lang="ru-RU" dirty="0"/>
          </a:p>
        </p:txBody>
      </p:sp>
      <p:sp>
        <p:nvSpPr>
          <p:cNvPr id="3" name="Объект 2"/>
          <p:cNvSpPr>
            <a:spLocks noGrp="1"/>
          </p:cNvSpPr>
          <p:nvPr>
            <p:ph idx="1"/>
          </p:nvPr>
        </p:nvSpPr>
        <p:spPr/>
        <p:txBody>
          <a:bodyPr>
            <a:normAutofit fontScale="85000" lnSpcReduction="10000"/>
          </a:bodyPr>
          <a:lstStyle/>
          <a:p>
            <a:r>
              <a:rPr lang="en-US" dirty="0"/>
              <a:t>The introduction should clearly establish the focus and purpose of the literature review.</a:t>
            </a:r>
          </a:p>
          <a:p>
            <a:r>
              <a:rPr lang="en-US" dirty="0"/>
              <a:t>Dissertation literature </a:t>
            </a:r>
            <a:r>
              <a:rPr lang="en-US" dirty="0" err="1"/>
              <a:t>reviewIf</a:t>
            </a:r>
            <a:r>
              <a:rPr lang="en-US" dirty="0"/>
              <a:t> you are writing the literature review as part of your dissertation or thesis, reiterate your central problem or research question and give a brief summary of the scholarly context. You can emphasize the timeliness of the topic (“many recent studies have focused on the problem of x”) or highlight a gap in the literature (“while there has been much research on x, few researchers have taken y into consideration”).</a:t>
            </a:r>
            <a:endParaRPr lang="ru-RU" dirty="0"/>
          </a:p>
        </p:txBody>
      </p:sp>
    </p:spTree>
    <p:extLst>
      <p:ext uri="{BB962C8B-B14F-4D97-AF65-F5344CB8AC3E}">
        <p14:creationId xmlns:p14="http://schemas.microsoft.com/office/powerpoint/2010/main" val="182089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literature review?</a:t>
            </a:r>
            <a:endParaRPr lang="ru-RU" dirty="0"/>
          </a:p>
        </p:txBody>
      </p:sp>
      <p:sp>
        <p:nvSpPr>
          <p:cNvPr id="3" name="Объект 2"/>
          <p:cNvSpPr>
            <a:spLocks noGrp="1"/>
          </p:cNvSpPr>
          <p:nvPr>
            <p:ph idx="1"/>
          </p:nvPr>
        </p:nvSpPr>
        <p:spPr/>
        <p:txBody>
          <a:bodyPr/>
          <a:lstStyle/>
          <a:p>
            <a:pPr marL="0" indent="0">
              <a:buNone/>
            </a:pPr>
            <a:r>
              <a:rPr lang="en-US" dirty="0"/>
              <a:t>A literature review is a survey of scholarly sources on a specific topic. It provides an overview of current knowledge, allowing you to identify relevant theories, methods, and gaps in the existing research.</a:t>
            </a:r>
            <a:endParaRPr lang="ru-RU" dirty="0"/>
          </a:p>
        </p:txBody>
      </p:sp>
    </p:spTree>
    <p:extLst>
      <p:ext uri="{BB962C8B-B14F-4D97-AF65-F5344CB8AC3E}">
        <p14:creationId xmlns:p14="http://schemas.microsoft.com/office/powerpoint/2010/main" val="2819345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Dissertation literature review</a:t>
            </a:r>
            <a:endParaRPr lang="ru-RU" dirty="0"/>
          </a:p>
        </p:txBody>
      </p:sp>
      <p:sp>
        <p:nvSpPr>
          <p:cNvPr id="3" name="Объект 2"/>
          <p:cNvSpPr>
            <a:spLocks noGrp="1"/>
          </p:cNvSpPr>
          <p:nvPr>
            <p:ph idx="1"/>
          </p:nvPr>
        </p:nvSpPr>
        <p:spPr/>
        <p:txBody>
          <a:bodyPr>
            <a:normAutofit/>
          </a:bodyPr>
          <a:lstStyle/>
          <a:p>
            <a:pPr marL="0" indent="0">
              <a:buNone/>
            </a:pPr>
            <a:r>
              <a:rPr lang="en-US" dirty="0"/>
              <a:t>If you are writing the literature review as part of your dissertation or thesis, reiterate your central problem or research question and give a brief summary of the scholarly context. You can emphasize the timeliness of the topic (“many recent studies have focused on the problem of x”) or highlight a gap in the literature (“while there has been much research on x, few researchers have taken y into consideration”).</a:t>
            </a:r>
            <a:endParaRPr lang="ru-RU" dirty="0"/>
          </a:p>
        </p:txBody>
      </p:sp>
    </p:spTree>
    <p:extLst>
      <p:ext uri="{BB962C8B-B14F-4D97-AF65-F5344CB8AC3E}">
        <p14:creationId xmlns:p14="http://schemas.microsoft.com/office/powerpoint/2010/main" val="1435479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Body</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Depending on the length of your literature review, you might want to divide the body into subsections. You can use a </a:t>
            </a:r>
            <a:r>
              <a:rPr lang="en-US" dirty="0">
                <a:hlinkClick r:id="rId2"/>
              </a:rPr>
              <a:t>subheading</a:t>
            </a:r>
            <a:r>
              <a:rPr lang="en-US" dirty="0"/>
              <a:t> for each theme, time period, or methodological approach.</a:t>
            </a:r>
          </a:p>
          <a:p>
            <a:r>
              <a:rPr lang="en-US" dirty="0"/>
              <a:t>As you write, you can follow these tips:</a:t>
            </a:r>
          </a:p>
          <a:p>
            <a:r>
              <a:rPr lang="en-US" b="1" dirty="0"/>
              <a:t>Summarize and synthesize:</a:t>
            </a:r>
            <a:r>
              <a:rPr lang="en-US" dirty="0"/>
              <a:t> give an overview of the main points of each source and combine them into a coherent whole</a:t>
            </a:r>
          </a:p>
          <a:p>
            <a:r>
              <a:rPr lang="en-US" b="1" dirty="0"/>
              <a:t>Analyze and interpret:</a:t>
            </a:r>
            <a:r>
              <a:rPr lang="en-US" dirty="0"/>
              <a:t> don’t just </a:t>
            </a:r>
            <a:r>
              <a:rPr lang="en-US" dirty="0">
                <a:hlinkClick r:id="rId3"/>
              </a:rPr>
              <a:t>paraphrase</a:t>
            </a:r>
            <a:r>
              <a:rPr lang="en-US" dirty="0"/>
              <a:t> other researchers—add your own interpretations where possible, discussing the significance of findings in relation to the literature as a whole</a:t>
            </a:r>
          </a:p>
          <a:p>
            <a:r>
              <a:rPr lang="en-US" b="1" dirty="0"/>
              <a:t>Critically evaluate:</a:t>
            </a:r>
            <a:r>
              <a:rPr lang="en-US" dirty="0"/>
              <a:t> mention the strengths and weaknesses of your sources</a:t>
            </a:r>
          </a:p>
          <a:p>
            <a:r>
              <a:rPr lang="en-US" b="1" dirty="0"/>
              <a:t>Write in well-structured paragraphs:</a:t>
            </a:r>
            <a:r>
              <a:rPr lang="en-US" dirty="0"/>
              <a:t> use </a:t>
            </a:r>
            <a:r>
              <a:rPr lang="en-US" dirty="0">
                <a:hlinkClick r:id="rId4"/>
              </a:rPr>
              <a:t>transition words</a:t>
            </a:r>
            <a:r>
              <a:rPr lang="en-US" dirty="0"/>
              <a:t> and </a:t>
            </a:r>
            <a:r>
              <a:rPr lang="en-US" dirty="0">
                <a:hlinkClick r:id="rId5"/>
              </a:rPr>
              <a:t>topic sentences</a:t>
            </a:r>
            <a:r>
              <a:rPr lang="en-US" dirty="0"/>
              <a:t> to draw connections, comparisons and contrasts</a:t>
            </a:r>
          </a:p>
          <a:p>
            <a:endParaRPr lang="ru-RU" dirty="0"/>
          </a:p>
        </p:txBody>
      </p:sp>
    </p:spTree>
    <p:extLst>
      <p:ext uri="{BB962C8B-B14F-4D97-AF65-F5344CB8AC3E}">
        <p14:creationId xmlns:p14="http://schemas.microsoft.com/office/powerpoint/2010/main" val="2814774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Conclusion</a:t>
            </a:r>
            <a:br>
              <a:rPr lang="en-US" b="1" dirty="0"/>
            </a:br>
            <a:endParaRPr lang="ru-RU" dirty="0"/>
          </a:p>
        </p:txBody>
      </p:sp>
      <p:sp>
        <p:nvSpPr>
          <p:cNvPr id="3" name="Объект 2"/>
          <p:cNvSpPr>
            <a:spLocks noGrp="1"/>
          </p:cNvSpPr>
          <p:nvPr>
            <p:ph idx="1"/>
          </p:nvPr>
        </p:nvSpPr>
        <p:spPr/>
        <p:txBody>
          <a:bodyPr/>
          <a:lstStyle/>
          <a:p>
            <a:r>
              <a:rPr lang="en-US" dirty="0"/>
              <a:t>In the conclusion, you should summarize the key findings you have taken from the literature and emphasize their significance.</a:t>
            </a:r>
          </a:p>
          <a:p>
            <a:endParaRPr lang="ru-RU" dirty="0"/>
          </a:p>
        </p:txBody>
      </p:sp>
    </p:spTree>
    <p:extLst>
      <p:ext uri="{BB962C8B-B14F-4D97-AF65-F5344CB8AC3E}">
        <p14:creationId xmlns:p14="http://schemas.microsoft.com/office/powerpoint/2010/main" val="158098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Dissertation literature review</a:t>
            </a:r>
            <a:r>
              <a:rPr lang="ru-RU" dirty="0"/>
              <a:t> </a:t>
            </a:r>
          </a:p>
        </p:txBody>
      </p:sp>
      <p:sp>
        <p:nvSpPr>
          <p:cNvPr id="3" name="Объект 2"/>
          <p:cNvSpPr>
            <a:spLocks noGrp="1"/>
          </p:cNvSpPr>
          <p:nvPr>
            <p:ph idx="1"/>
          </p:nvPr>
        </p:nvSpPr>
        <p:spPr/>
        <p:txBody>
          <a:bodyPr/>
          <a:lstStyle/>
          <a:p>
            <a:r>
              <a:rPr lang="en-US" dirty="0"/>
              <a:t>If the literature review is part of your thesis or dissertation, show how your research addresses gaps and contributes new knowledge, or discuss how you have drawn on existing theories and methods to build a framework for your research.</a:t>
            </a:r>
            <a:endParaRPr lang="ru-RU" dirty="0"/>
          </a:p>
        </p:txBody>
      </p:sp>
    </p:spTree>
    <p:extLst>
      <p:ext uri="{BB962C8B-B14F-4D97-AF65-F5344CB8AC3E}">
        <p14:creationId xmlns:p14="http://schemas.microsoft.com/office/powerpoint/2010/main" val="1904539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Writing the introduction</a:t>
            </a:r>
            <a:br>
              <a:rPr lang="en-US" dirty="0"/>
            </a:br>
            <a:endParaRPr lang="ru-RU" dirty="0"/>
          </a:p>
        </p:txBody>
      </p:sp>
      <p:sp>
        <p:nvSpPr>
          <p:cNvPr id="3" name="Объект 2"/>
          <p:cNvSpPr>
            <a:spLocks noGrp="1"/>
          </p:cNvSpPr>
          <p:nvPr>
            <p:ph idx="1"/>
          </p:nvPr>
        </p:nvSpPr>
        <p:spPr/>
        <p:txBody>
          <a:bodyPr>
            <a:normAutofit fontScale="70000" lnSpcReduction="20000"/>
          </a:bodyPr>
          <a:lstStyle/>
          <a:p>
            <a:endParaRPr lang="en-US" dirty="0"/>
          </a:p>
          <a:p>
            <a:r>
              <a:rPr lang="en-US" dirty="0"/>
              <a:t>Define or identify the general topic, issue, or area of concern, thus providing an appropriate context for reviewing the literature.</a:t>
            </a:r>
          </a:p>
          <a:p>
            <a:endParaRPr lang="en-US" dirty="0"/>
          </a:p>
          <a:p>
            <a:r>
              <a:rPr lang="en-US" dirty="0"/>
              <a:t>Point out overall trends in what has been published about the topic; or conflicts in theory, methodology, evidence, and conclusions; or gaps in research and scholarship; or a single problem or new perspective of immediate interest.</a:t>
            </a:r>
          </a:p>
          <a:p>
            <a:endParaRPr lang="en-US" dirty="0"/>
          </a:p>
          <a:p>
            <a:r>
              <a:rPr lang="en-US" dirty="0"/>
              <a:t>Establish the writer’s reason (point of view) for reviewing the literature; explain the criteria to be used in analyzing and comparing literature and the organization of the review (sequence); and, when necessary, state why certain literature is or is not included (scope).</a:t>
            </a:r>
            <a:endParaRPr lang="ru-RU" dirty="0"/>
          </a:p>
        </p:txBody>
      </p:sp>
    </p:spTree>
    <p:extLst>
      <p:ext uri="{BB962C8B-B14F-4D97-AF65-F5344CB8AC3E}">
        <p14:creationId xmlns:p14="http://schemas.microsoft.com/office/powerpoint/2010/main" val="2962865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Writing the body</a:t>
            </a:r>
            <a:br>
              <a:rPr lang="en-US" dirty="0"/>
            </a:b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In the body, you should:</a:t>
            </a:r>
          </a:p>
          <a:p>
            <a:endParaRPr lang="en-US" dirty="0"/>
          </a:p>
          <a:p>
            <a:r>
              <a:rPr lang="en-US" dirty="0"/>
              <a:t>Group research studies and other types of literature (reviews, theoretical articles, case studies, etc.) according to common denominators such as qualitative versus quantitative approaches, conclusions of authors, specific purpose or objective, chronology, etc.</a:t>
            </a:r>
          </a:p>
          <a:p>
            <a:endParaRPr lang="en-US" dirty="0"/>
          </a:p>
          <a:p>
            <a:r>
              <a:rPr lang="en-US" dirty="0"/>
              <a:t>Summarize individual studies or articles with as much or as little detail as each merits according to its comparative importance in the literature, remembering that space (length) denotes significance.</a:t>
            </a:r>
          </a:p>
          <a:p>
            <a:endParaRPr lang="en-US" dirty="0"/>
          </a:p>
          <a:p>
            <a:r>
              <a:rPr lang="en-US" dirty="0"/>
              <a:t>Provide the reader with strong “umbrella” sentences at beginnings of paragraphs, “signposts” throughout, and brief “so what” summary sentences at intermediate points in the review to aid in understanding comparisons and analyses.</a:t>
            </a:r>
            <a:endParaRPr lang="ru-RU" dirty="0"/>
          </a:p>
        </p:txBody>
      </p:sp>
    </p:spTree>
    <p:extLst>
      <p:ext uri="{BB962C8B-B14F-4D97-AF65-F5344CB8AC3E}">
        <p14:creationId xmlns:p14="http://schemas.microsoft.com/office/powerpoint/2010/main" val="3628785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Writing the conclusion</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In the conclusion, you should:</a:t>
            </a:r>
          </a:p>
          <a:p>
            <a:endParaRPr lang="en-US" dirty="0"/>
          </a:p>
          <a:p>
            <a:r>
              <a:rPr lang="en-US" dirty="0"/>
              <a:t>Summarize major contributions of significant studies and articles to the body of knowledge under review, maintaining the focus established in the introduction.</a:t>
            </a:r>
          </a:p>
          <a:p>
            <a:endParaRPr lang="en-US" dirty="0"/>
          </a:p>
          <a:p>
            <a:r>
              <a:rPr lang="en-US" dirty="0"/>
              <a:t>Evaluate the current “state of the art” for the body of knowledge reviewed, pointing out major methodological flaws or gaps in research, inconsistencies in theory and findings, and areas or issues pertinent to future study.</a:t>
            </a:r>
          </a:p>
          <a:p>
            <a:endParaRPr lang="en-US" dirty="0"/>
          </a:p>
          <a:p>
            <a:r>
              <a:rPr lang="en-US" dirty="0"/>
              <a:t>Conclude by providing some insight into the relationship between the central topic of the literature review and a larger area of study such as a discipline, a scientific endeavor, or a profession.</a:t>
            </a:r>
            <a:endParaRPr lang="ru-RU" dirty="0"/>
          </a:p>
        </p:txBody>
      </p:sp>
    </p:spTree>
    <p:extLst>
      <p:ext uri="{BB962C8B-B14F-4D97-AF65-F5344CB8AC3E}">
        <p14:creationId xmlns:p14="http://schemas.microsoft.com/office/powerpoint/2010/main" val="2384699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five key steps for writing a literature review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Writing a literature review involves finding relevant publications (such as books and journal articles), critically analyzing them, and explaining what you found. There are five key steps:</a:t>
            </a:r>
          </a:p>
          <a:p>
            <a:r>
              <a:rPr lang="en-US" b="1" dirty="0"/>
              <a:t>Search</a:t>
            </a:r>
            <a:r>
              <a:rPr lang="en-US" dirty="0"/>
              <a:t> for relevant literature</a:t>
            </a:r>
          </a:p>
          <a:p>
            <a:r>
              <a:rPr lang="en-US" b="1" dirty="0"/>
              <a:t>Evaluate</a:t>
            </a:r>
            <a:r>
              <a:rPr lang="en-US" dirty="0"/>
              <a:t> sources</a:t>
            </a:r>
          </a:p>
          <a:p>
            <a:r>
              <a:rPr lang="en-US" b="1" dirty="0"/>
              <a:t>Identify</a:t>
            </a:r>
            <a:r>
              <a:rPr lang="en-US" dirty="0"/>
              <a:t> themes, debates and gaps</a:t>
            </a:r>
          </a:p>
          <a:p>
            <a:r>
              <a:rPr lang="en-US" b="1" dirty="0"/>
              <a:t>Outline</a:t>
            </a:r>
            <a:r>
              <a:rPr lang="en-US" dirty="0"/>
              <a:t> the structure</a:t>
            </a:r>
          </a:p>
          <a:p>
            <a:r>
              <a:rPr lang="en-US" b="1" dirty="0"/>
              <a:t>Write</a:t>
            </a:r>
            <a:r>
              <a:rPr lang="en-US" dirty="0"/>
              <a:t> your literature review</a:t>
            </a:r>
          </a:p>
          <a:p>
            <a:endParaRPr lang="ru-RU" dirty="0"/>
          </a:p>
        </p:txBody>
      </p:sp>
    </p:spTree>
    <p:extLst>
      <p:ext uri="{BB962C8B-B14F-4D97-AF65-F5344CB8AC3E}">
        <p14:creationId xmlns:p14="http://schemas.microsoft.com/office/powerpoint/2010/main" val="196169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good literature review doesn’t just summarize sources!</a:t>
            </a:r>
            <a:endParaRPr lang="ru-RU" dirty="0"/>
          </a:p>
        </p:txBody>
      </p:sp>
      <p:sp>
        <p:nvSpPr>
          <p:cNvPr id="3" name="Объект 2"/>
          <p:cNvSpPr>
            <a:spLocks noGrp="1"/>
          </p:cNvSpPr>
          <p:nvPr>
            <p:ph idx="1"/>
          </p:nvPr>
        </p:nvSpPr>
        <p:spPr/>
        <p:txBody>
          <a:bodyPr/>
          <a:lstStyle/>
          <a:p>
            <a:pPr marL="0" indent="0">
              <a:buNone/>
            </a:pPr>
            <a:r>
              <a:rPr lang="en-US" dirty="0"/>
              <a:t>A good literature review doesn’t just summarize sources – it analyzes, synthesizes, and critically evaluates to give a clear picture of the state of knowledge on the subject.</a:t>
            </a:r>
            <a:endParaRPr lang="ru-RU" dirty="0"/>
          </a:p>
        </p:txBody>
      </p:sp>
    </p:spTree>
    <p:extLst>
      <p:ext uri="{BB962C8B-B14F-4D97-AF65-F5344CB8AC3E}">
        <p14:creationId xmlns:p14="http://schemas.microsoft.com/office/powerpoint/2010/main" val="2224667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Why write a literature review?</a:t>
            </a:r>
            <a:endParaRPr lang="ru-RU" dirty="0"/>
          </a:p>
        </p:txBody>
      </p:sp>
      <p:sp>
        <p:nvSpPr>
          <p:cNvPr id="3" name="Объект 2"/>
          <p:cNvSpPr>
            <a:spLocks noGrp="1"/>
          </p:cNvSpPr>
          <p:nvPr>
            <p:ph idx="1"/>
          </p:nvPr>
        </p:nvSpPr>
        <p:spPr/>
        <p:txBody>
          <a:bodyPr>
            <a:normAutofit/>
          </a:bodyPr>
          <a:lstStyle/>
          <a:p>
            <a:r>
              <a:rPr lang="en-US" dirty="0"/>
              <a:t>Demonstrate your familiarity with the topic and scholarly context</a:t>
            </a:r>
          </a:p>
          <a:p>
            <a:r>
              <a:rPr lang="en-US" dirty="0"/>
              <a:t>Develop a theoretical framework and methodology for your research</a:t>
            </a:r>
          </a:p>
          <a:p>
            <a:r>
              <a:rPr lang="en-US" dirty="0"/>
              <a:t>Position yourself in relation to other researchers and theorists</a:t>
            </a:r>
          </a:p>
          <a:p>
            <a:r>
              <a:rPr lang="en-US" dirty="0"/>
              <a:t>Show how your research addresses a gap or contributes to a debate</a:t>
            </a:r>
          </a:p>
          <a:p>
            <a:endParaRPr lang="ru-RU" dirty="0"/>
          </a:p>
        </p:txBody>
      </p:sp>
    </p:spTree>
    <p:extLst>
      <p:ext uri="{BB962C8B-B14F-4D97-AF65-F5344CB8AC3E}">
        <p14:creationId xmlns:p14="http://schemas.microsoft.com/office/powerpoint/2010/main" val="334303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Step 1: Search for relevant literature</a:t>
            </a:r>
            <a:endParaRPr lang="ru-RU" dirty="0"/>
          </a:p>
        </p:txBody>
      </p:sp>
      <p:sp>
        <p:nvSpPr>
          <p:cNvPr id="3" name="Объект 2"/>
          <p:cNvSpPr>
            <a:spLocks noGrp="1"/>
          </p:cNvSpPr>
          <p:nvPr>
            <p:ph idx="1"/>
          </p:nvPr>
        </p:nvSpPr>
        <p:spPr/>
        <p:txBody>
          <a:bodyPr>
            <a:normAutofit fontScale="77500" lnSpcReduction="20000"/>
          </a:bodyPr>
          <a:lstStyle/>
          <a:p>
            <a:r>
              <a:rPr lang="en-US" dirty="0"/>
              <a:t>Before you begin searching for literature, you need a clearly defined topic.</a:t>
            </a:r>
          </a:p>
          <a:p>
            <a:r>
              <a:rPr lang="en-US" dirty="0"/>
              <a:t>If you are writing the literature review section of a dissertation or research paper, you will search for literature related to your research problem and questions.</a:t>
            </a:r>
          </a:p>
          <a:p>
            <a:r>
              <a:rPr lang="en-US" dirty="0"/>
              <a:t>If you are writing a literature review as a stand-alone assignment, you will have to choose a focus and develop a central question to direct your search. Unlike a dissertation research question, this question has to be answerable without collecting original data. You should be able to answer it based only on a review of existing publications.</a:t>
            </a:r>
          </a:p>
          <a:p>
            <a:endParaRPr lang="ru-RU" dirty="0"/>
          </a:p>
        </p:txBody>
      </p:sp>
    </p:spTree>
    <p:extLst>
      <p:ext uri="{BB962C8B-B14F-4D97-AF65-F5344CB8AC3E}">
        <p14:creationId xmlns:p14="http://schemas.microsoft.com/office/powerpoint/2010/main" val="362148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Research question example</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What is the impact of social media on body image among Generation Z?</a:t>
            </a:r>
          </a:p>
          <a:p>
            <a:pPr marL="0" indent="0">
              <a:buNone/>
            </a:pPr>
            <a:r>
              <a:rPr lang="en-US" b="1" dirty="0"/>
              <a:t>Make a list of keywords</a:t>
            </a:r>
          </a:p>
          <a:p>
            <a:pPr marL="0" indent="0">
              <a:buNone/>
            </a:pPr>
            <a:r>
              <a:rPr lang="en-US" dirty="0"/>
              <a:t>Start by creating a list of keywords related to your research question. Include each of the key concepts or variables you’re interested in, and list any synonyms and related terms. You can add to this list if you discover new keywords in the process of your literature search.</a:t>
            </a:r>
          </a:p>
          <a:p>
            <a:pPr marL="0" indent="0">
              <a:buNone/>
            </a:pPr>
            <a:endParaRPr lang="en-US" dirty="0"/>
          </a:p>
          <a:p>
            <a:pPr marL="0" indent="0">
              <a:buNone/>
            </a:pPr>
            <a:endParaRPr lang="ru-RU" dirty="0"/>
          </a:p>
        </p:txBody>
      </p:sp>
    </p:spTree>
    <p:extLst>
      <p:ext uri="{BB962C8B-B14F-4D97-AF65-F5344CB8AC3E}">
        <p14:creationId xmlns:p14="http://schemas.microsoft.com/office/powerpoint/2010/main" val="23025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Keywords example Social media, Facebook, Instagram, Twitter, Snapchat, </a:t>
            </a:r>
            <a:r>
              <a:rPr lang="en-US" dirty="0" err="1"/>
              <a:t>TikTok</a:t>
            </a:r>
            <a:endParaRPr lang="en-US" dirty="0"/>
          </a:p>
          <a:p>
            <a:r>
              <a:rPr lang="en-US" dirty="0"/>
              <a:t>Body image, self-perception, self-esteem, mental health</a:t>
            </a:r>
          </a:p>
          <a:p>
            <a:r>
              <a:rPr lang="en-US" dirty="0"/>
              <a:t>Generation Z, teenagers, adolescents, youth</a:t>
            </a:r>
          </a:p>
          <a:p>
            <a:endParaRPr lang="ru-RU" dirty="0"/>
          </a:p>
        </p:txBody>
      </p:sp>
    </p:spTree>
    <p:extLst>
      <p:ext uri="{BB962C8B-B14F-4D97-AF65-F5344CB8AC3E}">
        <p14:creationId xmlns:p14="http://schemas.microsoft.com/office/powerpoint/2010/main" val="439503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en-US" dirty="0"/>
              <a:t>Use your keywords to begin searching for sources. </a:t>
            </a:r>
          </a:p>
          <a:p>
            <a:pPr marL="0" indent="0">
              <a:buNone/>
            </a:pPr>
            <a:endParaRPr lang="en-US" dirty="0"/>
          </a:p>
          <a:p>
            <a:pPr marL="0" indent="0">
              <a:buNone/>
            </a:pPr>
            <a:r>
              <a:rPr lang="en-US" dirty="0"/>
              <a:t>Read the abstract to find out whether an article is relevant to your question. When you find a useful book or article, you can check the bibliography to find other relevant sources.</a:t>
            </a:r>
          </a:p>
          <a:p>
            <a:pPr marL="0" indent="0">
              <a:buNone/>
            </a:pPr>
            <a:endParaRPr lang="en-US" dirty="0"/>
          </a:p>
          <a:p>
            <a:pPr marL="0" indent="0">
              <a:buNone/>
            </a:pPr>
            <a:r>
              <a:rPr lang="en-US" dirty="0"/>
              <a:t>To identify the most important publications on your topic, take note of recurring citations. If the same authors, books or articles keep appearing in your reading, make sure to seek them out.</a:t>
            </a:r>
            <a:endParaRPr lang="ru-RU" dirty="0"/>
          </a:p>
        </p:txBody>
      </p:sp>
    </p:spTree>
    <p:extLst>
      <p:ext uri="{BB962C8B-B14F-4D97-AF65-F5344CB8AC3E}">
        <p14:creationId xmlns:p14="http://schemas.microsoft.com/office/powerpoint/2010/main" val="695214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405</TotalTime>
  <Words>2083</Words>
  <Application>Microsoft Office PowerPoint</Application>
  <PresentationFormat>Экран (4:3)</PresentationFormat>
  <Paragraphs>118</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Arial</vt:lpstr>
      <vt:lpstr>Calibri</vt:lpstr>
      <vt:lpstr>Office Theme</vt:lpstr>
      <vt:lpstr>Lecture 11 </vt:lpstr>
      <vt:lpstr>A literature review?</vt:lpstr>
      <vt:lpstr>five key steps for writing a literature review </vt:lpstr>
      <vt:lpstr>A good literature review doesn’t just summarize sources!</vt:lpstr>
      <vt:lpstr>Why write a literature review?</vt:lpstr>
      <vt:lpstr>Step 1: Search for relevant literature</vt:lpstr>
      <vt:lpstr>Research question example</vt:lpstr>
      <vt:lpstr>Презентация PowerPoint</vt:lpstr>
      <vt:lpstr>Презентация PowerPoint</vt:lpstr>
      <vt:lpstr>Step 2: Evaluate and select sources </vt:lpstr>
      <vt:lpstr>Take notes and cite your sources </vt:lpstr>
      <vt:lpstr>Step 3: Identify themes, debates, and gaps </vt:lpstr>
      <vt:lpstr>Example of trends and gaps</vt:lpstr>
      <vt:lpstr>Step 4: Outline your literature review’s structure </vt:lpstr>
      <vt:lpstr>Thematic </vt:lpstr>
      <vt:lpstr>Methodological </vt:lpstr>
      <vt:lpstr>Theoretical </vt:lpstr>
      <vt:lpstr>Step 5: Write your literature review </vt:lpstr>
      <vt:lpstr>Introduction </vt:lpstr>
      <vt:lpstr>Dissertation literature review</vt:lpstr>
      <vt:lpstr>Body</vt:lpstr>
      <vt:lpstr>Conclusion </vt:lpstr>
      <vt:lpstr>Dissertation literature review </vt:lpstr>
      <vt:lpstr>Writing the introduction </vt:lpstr>
      <vt:lpstr>Writing the body </vt:lpstr>
      <vt:lpstr>Writing the 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12</dc:title>
  <dc:creator>Андрей</dc:creator>
  <cp:lastModifiedBy>Zhanna HP</cp:lastModifiedBy>
  <cp:revision>9</cp:revision>
  <dcterms:created xsi:type="dcterms:W3CDTF">2020-11-23T05:53:22Z</dcterms:created>
  <dcterms:modified xsi:type="dcterms:W3CDTF">2024-09-19T13:35:50Z</dcterms:modified>
</cp:coreProperties>
</file>